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9" r:id="rId3"/>
    <p:sldId id="256" r:id="rId4"/>
    <p:sldId id="268" r:id="rId5"/>
    <p:sldId id="262" r:id="rId6"/>
    <p:sldId id="269" r:id="rId7"/>
    <p:sldId id="265" r:id="rId8"/>
    <p:sldId id="266" r:id="rId9"/>
    <p:sldId id="261" r:id="rId10"/>
    <p:sldId id="270" r:id="rId11"/>
    <p:sldId id="263" r:id="rId12"/>
    <p:sldId id="260" r:id="rId13"/>
    <p:sldId id="271" r:id="rId14"/>
    <p:sldId id="272" r:id="rId15"/>
    <p:sldId id="273" r:id="rId16"/>
    <p:sldId id="274" r:id="rId17"/>
    <p:sldId id="275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33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164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.xlsx"/><Relationship Id="rId2" Type="http://schemas.openxmlformats.org/officeDocument/2006/relationships/image" Target="../media/image12.png"/><Relationship Id="rId1" Type="http://schemas.openxmlformats.org/officeDocument/2006/relationships/image" Target="../media/image11.jpeg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7" Type="http://schemas.openxmlformats.org/officeDocument/2006/relationships/package" Target="../embeddings/_____Microsoft_Excel2.xlsx"/><Relationship Id="rId2" Type="http://schemas.openxmlformats.org/officeDocument/2006/relationships/image" Target="../media/image14.gif"/><Relationship Id="rId1" Type="http://schemas.openxmlformats.org/officeDocument/2006/relationships/image" Target="../media/image13.gif"/><Relationship Id="rId6" Type="http://schemas.openxmlformats.org/officeDocument/2006/relationships/image" Target="../media/image11.jpeg"/><Relationship Id="rId5" Type="http://schemas.openxmlformats.org/officeDocument/2006/relationships/image" Target="../media/image17.jpeg"/><Relationship Id="rId4" Type="http://schemas.openxmlformats.org/officeDocument/2006/relationships/image" Target="../media/image16.gif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8.382072032662595E-2"/>
          <c:y val="4.4861391929187304E-2"/>
          <c:w val="0.89920397103139882"/>
          <c:h val="0.55277782871844072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blipFill>
              <a:blip xmlns:r="http://schemas.openxmlformats.org/officeDocument/2006/relationships" r:embed="rId1"/>
              <a:stretch>
                <a:fillRect/>
              </a:stretch>
            </a:blipFill>
          </c:spPr>
          <c:invertIfNegative val="0"/>
          <c:dPt>
            <c:idx val="0"/>
            <c:invertIfNegative val="0"/>
            <c:bubble3D val="0"/>
            <c:spPr>
              <a:blipFill>
                <a:blip xmlns:r="http://schemas.openxmlformats.org/officeDocument/2006/relationships" r:embed="rId2"/>
                <a:stretch>
                  <a:fillRect/>
                </a:stretch>
              </a:blipFill>
            </c:spPr>
          </c:dPt>
          <c:dPt>
            <c:idx val="1"/>
            <c:invertIfNegative val="0"/>
            <c:bubble3D val="0"/>
            <c:spPr>
              <a:blipFill>
                <a:blip xmlns:r="http://schemas.openxmlformats.org/officeDocument/2006/relationships" r:embed="rId2"/>
                <a:stretch>
                  <a:fillRect/>
                </a:stretch>
              </a:blipFill>
            </c:spPr>
          </c:dPt>
          <c:dPt>
            <c:idx val="2"/>
            <c:invertIfNegative val="0"/>
            <c:bubble3D val="0"/>
            <c:spPr>
              <a:blipFill>
                <a:blip xmlns:r="http://schemas.openxmlformats.org/officeDocument/2006/relationships" r:embed="rId2"/>
                <a:stretch>
                  <a:fillRect/>
                </a:stretch>
              </a:blipFill>
            </c:spPr>
          </c:dPt>
          <c:dPt>
            <c:idx val="3"/>
            <c:invertIfNegative val="0"/>
            <c:bubble3D val="0"/>
            <c:spPr>
              <a:blipFill>
                <a:blip xmlns:r="http://schemas.openxmlformats.org/officeDocument/2006/relationships" r:embed="rId2"/>
                <a:stretch>
                  <a:fillRect/>
                </a:stretch>
              </a:blipFill>
            </c:spPr>
          </c:dPt>
          <c:dPt>
            <c:idx val="4"/>
            <c:invertIfNegative val="0"/>
            <c:bubble3D val="0"/>
            <c:spPr>
              <a:blipFill>
                <a:blip xmlns:r="http://schemas.openxmlformats.org/officeDocument/2006/relationships" r:embed="rId2"/>
                <a:stretch>
                  <a:fillRect/>
                </a:stretch>
              </a:blipFill>
            </c:spPr>
          </c:dPt>
          <c:dPt>
            <c:idx val="5"/>
            <c:invertIfNegative val="0"/>
            <c:bubble3D val="0"/>
            <c:spPr>
              <a:blipFill>
                <a:blip xmlns:r="http://schemas.openxmlformats.org/officeDocument/2006/relationships" r:embed="rId2"/>
                <a:stretch>
                  <a:fillRect/>
                </a:stretch>
              </a:blipFill>
            </c:spPr>
          </c:dPt>
          <c:cat>
            <c:strRef>
              <c:f>Лист1!$A$2:$A$7</c:f>
              <c:strCache>
                <c:ptCount val="6"/>
                <c:pt idx="0">
                  <c:v>кричат на меня</c:v>
                </c:pt>
                <c:pt idx="1">
                  <c:v>обидные слова</c:v>
                </c:pt>
                <c:pt idx="2">
                  <c:v>заапрещают ТV, ПК</c:v>
                </c:pt>
                <c:pt idx="3">
                  <c:v>запрещают гулять</c:v>
                </c:pt>
                <c:pt idx="4">
                  <c:v>ставят в угол, ремень</c:v>
                </c:pt>
                <c:pt idx="5">
                  <c:v>не наказывают</c:v>
                </c:pt>
              </c:strCache>
            </c:strRef>
          </c:cat>
          <c:val>
            <c:numRef>
              <c:f>Лист1!$B$2:$B$7</c:f>
              <c:numCache>
                <c:formatCode>0.00%</c:formatCode>
                <c:ptCount val="6"/>
                <c:pt idx="0" formatCode="0%">
                  <c:v>0.58000000000000029</c:v>
                </c:pt>
                <c:pt idx="1">
                  <c:v>0.15800000000000008</c:v>
                </c:pt>
                <c:pt idx="2">
                  <c:v>0.42100000000000021</c:v>
                </c:pt>
                <c:pt idx="3" formatCode="0%">
                  <c:v>0.37000000000000016</c:v>
                </c:pt>
                <c:pt idx="4">
                  <c:v>5.3000000000000026E-2</c:v>
                </c:pt>
                <c:pt idx="5">
                  <c:v>0.10500000000000002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Столбец1</c:v>
                </c:pt>
              </c:strCache>
            </c:strRef>
          </c:tx>
          <c:invertIfNegative val="0"/>
          <c:cat>
            <c:strRef>
              <c:f>Лист1!$A$2:$A$7</c:f>
              <c:strCache>
                <c:ptCount val="6"/>
                <c:pt idx="0">
                  <c:v>кричат на меня</c:v>
                </c:pt>
                <c:pt idx="1">
                  <c:v>обидные слова</c:v>
                </c:pt>
                <c:pt idx="2">
                  <c:v>заапрещают ТV, ПК</c:v>
                </c:pt>
                <c:pt idx="3">
                  <c:v>запрещают гулять</c:v>
                </c:pt>
                <c:pt idx="4">
                  <c:v>ставят в угол, ремень</c:v>
                </c:pt>
                <c:pt idx="5">
                  <c:v>не наказывают</c:v>
                </c:pt>
              </c:strCache>
            </c:strRef>
          </c:cat>
          <c:val>
            <c:numRef>
              <c:f>Лист1!$C$2:$C$7</c:f>
              <c:numCache>
                <c:formatCode>General</c:formatCode>
                <c:ptCount val="6"/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Столбец2</c:v>
                </c:pt>
              </c:strCache>
            </c:strRef>
          </c:tx>
          <c:invertIfNegative val="0"/>
          <c:cat>
            <c:strRef>
              <c:f>Лист1!$A$2:$A$7</c:f>
              <c:strCache>
                <c:ptCount val="6"/>
                <c:pt idx="0">
                  <c:v>кричат на меня</c:v>
                </c:pt>
                <c:pt idx="1">
                  <c:v>обидные слова</c:v>
                </c:pt>
                <c:pt idx="2">
                  <c:v>заапрещают ТV, ПК</c:v>
                </c:pt>
                <c:pt idx="3">
                  <c:v>запрещают гулять</c:v>
                </c:pt>
                <c:pt idx="4">
                  <c:v>ставят в угол, ремень</c:v>
                </c:pt>
                <c:pt idx="5">
                  <c:v>не наказывают</c:v>
                </c:pt>
              </c:strCache>
            </c:strRef>
          </c:cat>
          <c:val>
            <c:numRef>
              <c:f>Лист1!$D$2:$D$7</c:f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71309800"/>
        <c:axId val="171310192"/>
        <c:axId val="0"/>
      </c:bar3DChart>
      <c:catAx>
        <c:axId val="171309800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171310192"/>
        <c:crosses val="autoZero"/>
        <c:auto val="1"/>
        <c:lblAlgn val="ctr"/>
        <c:lblOffset val="100"/>
        <c:noMultiLvlLbl val="0"/>
      </c:catAx>
      <c:valAx>
        <c:axId val="171310192"/>
        <c:scaling>
          <c:orientation val="minMax"/>
        </c:scaling>
        <c:delete val="0"/>
        <c:axPos val="l"/>
        <c:majorGridlines/>
        <c:numFmt formatCode="0%" sourceLinked="1"/>
        <c:majorTickMark val="out"/>
        <c:minorTickMark val="none"/>
        <c:tickLblPos val="nextTo"/>
        <c:crossAx val="17130980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dPt>
            <c:idx val="0"/>
            <c:bubble3D val="0"/>
            <c:spPr>
              <a:blipFill>
                <a:blip xmlns:r="http://schemas.openxmlformats.org/officeDocument/2006/relationships" r:embed="rId1"/>
                <a:stretch>
                  <a:fillRect/>
                </a:stretch>
              </a:blipFill>
            </c:spPr>
          </c:dPt>
          <c:dPt>
            <c:idx val="1"/>
            <c:bubble3D val="0"/>
            <c:spPr>
              <a:blipFill>
                <a:blip xmlns:r="http://schemas.openxmlformats.org/officeDocument/2006/relationships" r:embed="rId2"/>
                <a:stretch>
                  <a:fillRect/>
                </a:stretch>
              </a:blipFill>
            </c:spPr>
          </c:dPt>
          <c:dPt>
            <c:idx val="2"/>
            <c:bubble3D val="0"/>
            <c:spPr>
              <a:blipFill>
                <a:blip xmlns:r="http://schemas.openxmlformats.org/officeDocument/2006/relationships" r:embed="rId3"/>
                <a:stretch>
                  <a:fillRect/>
                </a:stretch>
              </a:blipFill>
            </c:spPr>
          </c:dPt>
          <c:dPt>
            <c:idx val="3"/>
            <c:bubble3D val="0"/>
            <c:spPr>
              <a:blipFill>
                <a:blip xmlns:r="http://schemas.openxmlformats.org/officeDocument/2006/relationships" r:embed="rId4"/>
                <a:stretch>
                  <a:fillRect/>
                </a:stretch>
              </a:blipFill>
            </c:spPr>
          </c:dPt>
          <c:dPt>
            <c:idx val="4"/>
            <c:bubble3D val="0"/>
            <c:spPr>
              <a:blipFill>
                <a:blip xmlns:r="http://schemas.openxmlformats.org/officeDocument/2006/relationships" r:embed="rId5"/>
                <a:stretch>
                  <a:fillRect/>
                </a:stretch>
              </a:blipFill>
            </c:spPr>
          </c:dPt>
          <c:dPt>
            <c:idx val="5"/>
            <c:bubble3D val="0"/>
            <c:spPr>
              <a:blipFill>
                <a:blip xmlns:r="http://schemas.openxmlformats.org/officeDocument/2006/relationships" r:embed="rId6"/>
                <a:stretch>
                  <a:fillRect/>
                </a:stretch>
              </a:blipFill>
            </c:spPr>
          </c:dPt>
          <c:dLbls>
            <c:dLbl>
              <c:idx val="0"/>
              <c:layout>
                <c:manualLayout>
                  <c:x val="-8.9529807038009224E-2"/>
                  <c:y val="-0.13499092693404435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6.3732380674637892E-2"/>
                  <c:y val="1.273747361404288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2.2824560124428891E-2"/>
                  <c:y val="-5.988982705625303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400" b="1" i="0" baseline="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Лист1!$A$2:$A$7</c:f>
              <c:strCache>
                <c:ptCount val="6"/>
                <c:pt idx="0">
                  <c:v>хвалят</c:v>
                </c:pt>
                <c:pt idx="1">
                  <c:v>дарят подарки</c:v>
                </c:pt>
                <c:pt idx="2">
                  <c:v>покупают вещи</c:v>
                </c:pt>
                <c:pt idx="3">
                  <c:v>что-то разрешают</c:v>
                </c:pt>
                <c:pt idx="4">
                  <c:v>дают деньги</c:v>
                </c:pt>
                <c:pt idx="5">
                  <c:v>в развл.центр</c:v>
                </c:pt>
              </c:strCache>
            </c:strRef>
          </c:cat>
          <c:val>
            <c:numRef>
              <c:f>Лист1!$B$2:$B$7</c:f>
              <c:numCache>
                <c:formatCode>0%</c:formatCode>
                <c:ptCount val="6"/>
                <c:pt idx="0">
                  <c:v>0.79</c:v>
                </c:pt>
                <c:pt idx="1">
                  <c:v>0.21000000000000008</c:v>
                </c:pt>
                <c:pt idx="2">
                  <c:v>5.3000000000000012E-2</c:v>
                </c:pt>
                <c:pt idx="3">
                  <c:v>0.42000000000000015</c:v>
                </c:pt>
                <c:pt idx="4" formatCode="0.00%">
                  <c:v>5.3000000000000012E-2</c:v>
                </c:pt>
                <c:pt idx="5" formatCode="0.00%">
                  <c:v>0.10500000000000002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overlay val="0"/>
      <c:txPr>
        <a:bodyPr/>
        <a:lstStyle/>
        <a:p>
          <a:pPr>
            <a:defRPr sz="2400" baseline="0"/>
          </a:pPr>
          <a:endParaRPr lang="ru-RU"/>
        </a:p>
      </c:txPr>
    </c:legend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7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03.02.2016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Admin\Desktop\&#1088;&#1086;&#1076;&#1080;&#1090;%20&#1089;&#1086;&#1073;&#1088;&#1072;&#1085;&#1080;&#1077;%20&#1082;&#1086;&#1085;&#1082;&#1091;&#1088;&#1089;\&#1084;&#1091;&#1079;&#1099;&#1082;&#1072;%20&#1082;%20&#1089;&#1086;&#1073;&#1088;\&#1064;&#1086;&#1087;&#1077;&#1085;%20&#1085;&#1072;&#1089;&#1083;&#1072;&#1078;&#1076;&#1077;&#1085;&#1080;&#1077;.mp3" TargetMode="External"/><Relationship Id="rId4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forism.su/avtor/422.html" TargetMode="External"/><Relationship Id="rId2" Type="http://schemas.openxmlformats.org/officeDocument/2006/relationships/hyperlink" Target="http://www.aforism.su/avtor/496.html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Users\Admin\Desktop\&#1088;&#1086;&#1076;&#1080;&#1090;%20&#1089;&#1086;&#1073;&#1088;&#1072;&#1085;&#1080;&#1077;%20&#1082;&#1086;&#1085;&#1082;&#1091;&#1088;&#1089;\11_z2t%20(1).avi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://festival.1september.ru/articles/598711/img2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16224" y="2052680"/>
            <a:ext cx="4467632" cy="36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37340"/>
            <a:ext cx="9217024" cy="17153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4437112"/>
            <a:ext cx="6552728" cy="13681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501008"/>
            <a:ext cx="4621765" cy="13605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7" name="Прямая со стрелкой 6"/>
          <p:cNvCxnSpPr/>
          <p:nvPr/>
        </p:nvCxnSpPr>
        <p:spPr>
          <a:xfrm flipH="1">
            <a:off x="1547664" y="1628800"/>
            <a:ext cx="648072" cy="2202020"/>
          </a:xfrm>
          <a:prstGeom prst="straightConnector1">
            <a:avLst/>
          </a:prstGeom>
          <a:ln w="139700" cmpd="tri">
            <a:solidFill>
              <a:srgbClr val="0066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>
            <a:off x="6444208" y="1628800"/>
            <a:ext cx="576064" cy="3096344"/>
          </a:xfrm>
          <a:prstGeom prst="straightConnector1">
            <a:avLst/>
          </a:prstGeom>
          <a:ln w="146050" cmpd="tri">
            <a:solidFill>
              <a:srgbClr val="0066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 b="1" dirty="0" smtClean="0">
                <a:solidFill>
                  <a:srgbClr val="9900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поощрять ребенка в семье</a:t>
            </a:r>
            <a:br>
              <a:rPr lang="ru-RU" sz="4000" b="1" dirty="0" smtClean="0">
                <a:solidFill>
                  <a:srgbClr val="9900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4000" b="1" dirty="0">
              <a:solidFill>
                <a:srgbClr val="99003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611560" y="836712"/>
            <a:ext cx="8136904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685800" algn="l"/>
              </a:tabLs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Поощряйте ребенка словами, жестами, используйте выражения "ты прав", "мы с тобой согласны".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683568" y="2204864"/>
            <a:ext cx="7920880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685800" algn="l"/>
              </a:tabLs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Дарите ребенку подарки не только с учетом его желаний, но и с учетом возможностей. Учите принимать подарки и быть благодарным за любые знаки внимания.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755576" y="4005064"/>
            <a:ext cx="7991872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685800" algn="l"/>
              </a:tabLs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Если Вы поощряете ребенка деньгами, учите разумно ими распоряжаться.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611560" y="5085184"/>
            <a:ext cx="7631832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685800" algn="l"/>
              </a:tabLs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Позволяйте своему ребенку иметь карманные деньги, но не оставляйте их расходование без анализа самим ребенком и Вами.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6" grpId="0"/>
      <p:bldP spid="1027" grpId="0"/>
      <p:bldP spid="102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467544" y="332656"/>
            <a:ext cx="8064896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sng" strike="noStrike" cap="none" normalizeH="0" baseline="0" dirty="0" smtClean="0">
                <a:ln>
                  <a:noFill/>
                </a:ln>
                <a:solidFill>
                  <a:srgbClr val="9900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7 правил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9900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известного психотерапевта В.Леви “Важно помнить”: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990033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Горизонтальный свиток 3"/>
          <p:cNvSpPr/>
          <p:nvPr/>
        </p:nvSpPr>
        <p:spPr>
          <a:xfrm>
            <a:off x="971600" y="1268760"/>
            <a:ext cx="2448272" cy="1080120"/>
          </a:xfrm>
          <a:prstGeom prst="horizontalScroll">
            <a:avLst/>
          </a:prstGeom>
          <a:solidFill>
            <a:srgbClr val="92D05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Наказание не должно вредить здоровью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5" name="Горизонтальный свиток 4"/>
          <p:cNvSpPr/>
          <p:nvPr/>
        </p:nvSpPr>
        <p:spPr>
          <a:xfrm>
            <a:off x="1763688" y="2276872"/>
            <a:ext cx="2952328" cy="1440160"/>
          </a:xfrm>
          <a:prstGeom prst="horizontalScroll">
            <a:avLst/>
          </a:prstGeom>
          <a:solidFill>
            <a:srgbClr val="92D05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Никакой « профилактики», никаких наказаний на всякий случай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6" name="Горизонтальный свиток 5"/>
          <p:cNvSpPr/>
          <p:nvPr/>
        </p:nvSpPr>
        <p:spPr>
          <a:xfrm>
            <a:off x="1403648" y="3789040"/>
            <a:ext cx="2448272" cy="1080120"/>
          </a:xfrm>
          <a:prstGeom prst="horizontalScroll">
            <a:avLst/>
          </a:prstGeom>
          <a:solidFill>
            <a:srgbClr val="92D05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За один проступок – одно наказание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7" name="Горизонтальный свиток 6"/>
          <p:cNvSpPr/>
          <p:nvPr/>
        </p:nvSpPr>
        <p:spPr>
          <a:xfrm>
            <a:off x="899592" y="5229200"/>
            <a:ext cx="2448272" cy="1080120"/>
          </a:xfrm>
          <a:prstGeom prst="horizontalScroll">
            <a:avLst/>
          </a:prstGeom>
          <a:solidFill>
            <a:srgbClr val="92D05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Недопустимо запоздалое наказание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8" name="Горизонтальный свиток 7"/>
          <p:cNvSpPr/>
          <p:nvPr/>
        </p:nvSpPr>
        <p:spPr>
          <a:xfrm>
            <a:off x="5652120" y="1700808"/>
            <a:ext cx="2448272" cy="1080120"/>
          </a:xfrm>
          <a:prstGeom prst="horizontalScroll">
            <a:avLst/>
          </a:prstGeom>
          <a:solidFill>
            <a:srgbClr val="92D05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Ребенок не должен бояться наказания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9" name="Горизонтальный свиток 8"/>
          <p:cNvSpPr/>
          <p:nvPr/>
        </p:nvSpPr>
        <p:spPr>
          <a:xfrm>
            <a:off x="5724128" y="3356992"/>
            <a:ext cx="2448272" cy="1080120"/>
          </a:xfrm>
          <a:prstGeom prst="horizontalScroll">
            <a:avLst/>
          </a:prstGeom>
          <a:solidFill>
            <a:srgbClr val="92D05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Не унижайте ребенка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0" name="Горизонтальный свиток 9"/>
          <p:cNvSpPr/>
          <p:nvPr/>
        </p:nvSpPr>
        <p:spPr>
          <a:xfrm>
            <a:off x="5868144" y="4869160"/>
            <a:ext cx="2448272" cy="1080120"/>
          </a:xfrm>
          <a:prstGeom prst="horizontalScroll">
            <a:avLst/>
          </a:prstGeom>
          <a:solidFill>
            <a:srgbClr val="92D05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О прежних его проступках – больше ни слова</a:t>
            </a:r>
            <a:endParaRPr lang="ru-RU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Содержимое 3" descr="Waterfall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3608" y="476672"/>
            <a:ext cx="7128792" cy="59368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Шопен наслаждение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172400" y="5765468"/>
            <a:ext cx="648072" cy="6480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809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467544" y="650885"/>
            <a:ext cx="7920880" cy="550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семье родился маленький ребенок. Старший ребенок резко изме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­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нился: все чаще и чаще начал проявлять агрессивность по отношению к родителям, маленький ребенок тоже стал предметом агрессии.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очередной раз, когда мама попросила посидеть с малышом, он отве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­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тил: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Я не собираюсь с ним сидеть!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Родители были очень  возмущены и расстроены, последовало строгое наказание за непослушание.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1"/>
          <p:cNvSpPr>
            <a:spLocks noChangeArrowheads="1"/>
          </p:cNvSpPr>
          <p:nvPr/>
        </p:nvSpPr>
        <p:spPr bwMode="auto">
          <a:xfrm>
            <a:off x="755576" y="332656"/>
            <a:ext cx="7740352" cy="6278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этой семье в конце дня дети отчитывались по результатам учебы. Если результаты были, по мнению родителей, хорошими, то дети полу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­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чали поощрение в виде карманных денег. Если родителей учебные ре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­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зультаты детей не устраивали, они должны были выполнять трудовую повинность по дому и даче: делать полную уборку, поливать огород и т. д. Работу можно было найти всегда, и дети старались учиться так, чтобы из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­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бежать любым способом наказания трудом.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1"/>
          <p:cNvSpPr>
            <a:spLocks noChangeArrowheads="1"/>
          </p:cNvSpPr>
          <p:nvPr/>
        </p:nvSpPr>
        <p:spPr bwMode="auto">
          <a:xfrm>
            <a:off x="467544" y="188640"/>
            <a:ext cx="8676456" cy="68326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Миша вместе с родителями отдыхал у бабушки в деревне. Здесь он подружился со сверстником Ваней. Ваня убирался во дворе дома, и Миша начал ему помогать. Увидев, что сын работает во дворе  соседей, мать позвала Мишу домой и возмутилась: « Ишь какой ты хороший! Дома тебя не допросишься помочь бабушке, а у людей заработался! Посмотри, сколько пыли у тебя на костюме?!» - Мальчик опечалился, сел на завалинку дома, поджидая, когда Ваня закончит работу.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Чем руководствовалась мать, запретив сыну работать с другом?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Оправдываете ли вы поведение Миши? Как бы вы поступили? Стоило ли поощрить сына?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1"/>
          <p:cNvSpPr>
            <a:spLocks noChangeArrowheads="1"/>
          </p:cNvSpPr>
          <p:nvPr/>
        </p:nvSpPr>
        <p:spPr bwMode="auto">
          <a:xfrm>
            <a:off x="467544" y="302359"/>
            <a:ext cx="7992888" cy="65556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Первокласснику Вите было поручено покупать молоко для семьи. Мальчик с удовольствием выполнил свое поручение. Однажды, возвращаясь из магазина, он споткнулся, упал и разлил молоко. Домой Витя пришел огорченный и в слезах рассказал о случившемся. «Бестолочь! – возмутилась мать, - от твоей помощи одни убытки! Марш в угол!» Мальчик молча выслушал упреки матери, но когда бабушка напомнила ему, что надо купить молоко, он категорически отказался идти в магазин.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Как бы вы поступили на месте мамы Вити?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Какой педагогический вывод следует из этой ситуации?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ru-RU" dirty="0" smtClean="0"/>
              <a:t>Советы дня:</a:t>
            </a:r>
            <a:endParaRPr lang="ru-RU" dirty="0"/>
          </a:p>
        </p:txBody>
      </p:sp>
      <p:pic>
        <p:nvPicPr>
          <p:cNvPr id="2" name="Neizvesten-Glavnoe-na-svete---eto-nashi-deti---Ol_ga-Plotnikova(muzofon.com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028384" y="5733256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207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1"/>
          <p:cNvSpPr>
            <a:spLocks noChangeArrowheads="1"/>
          </p:cNvSpPr>
          <p:nvPr/>
        </p:nvSpPr>
        <p:spPr bwMode="auto">
          <a:xfrm rot="10800000" flipV="1">
            <a:off x="1691680" y="548680"/>
            <a:ext cx="6912768" cy="20467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Помни, рано или поздно твой сын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последует твоему примеру,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а не твоим советам.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Народная мудрость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3" name="Рисунок 3" descr="400_F_14258220_R1hTAMmxCYrw0mxVgigeAgKqLBTDhzHz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19413" y="2996952"/>
            <a:ext cx="4248472" cy="32117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5" descr="1098286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991012"/>
            <a:ext cx="4414966" cy="3312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 rot="10800000" flipV="1">
            <a:off x="539552" y="332656"/>
            <a:ext cx="4176464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«Ничто не действует в младых душах детских сильнее всеобщей власти примера, а между тем всеми другими примерами ничей другой в них не </a:t>
            </a:r>
            <a:r>
              <a:rPr kumimoji="0" lang="ru-RU" sz="24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впечатлевается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 глубже и тверже примера родителей».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Times New Roman" pitchFamily="18" charset="0"/>
                <a:hlinkClick r:id="rId2"/>
              </a:rPr>
              <a:t>Новиков Н. И.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 rot="10800000" flipV="1">
            <a:off x="4788024" y="404664"/>
            <a:ext cx="3960440" cy="6647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«Не думайте, что вы воспитываете ребенка только тогда, когда с ним разговариваете, или поучаете его, или приказываете ему. Вы воспитываете его в каждый момент вашей жизни. Малейшие изменения в тоне ребенок видит или чувствует, все повороты вашей мысли доходят до него невидимыми путями, вы их не замечаете».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Times New Roman" pitchFamily="18" charset="0"/>
                <a:hlinkClick r:id="rId3"/>
              </a:rPr>
              <a:t>Макаренко А. С.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2050" name="Picture 2" descr="D:\+ 1 Рисунки, иллюстрации\Дети\0_6ffba_e25888ff_L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789040"/>
            <a:ext cx="2448272" cy="27817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5" grpId="0"/>
      <p:bldP spid="102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1_z2t (1)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755576" y="548680"/>
            <a:ext cx="7488832" cy="56166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Содержимое 3" descr="6a00e551497e0b883400e553e6eef28834-800wi.jpg"/>
          <p:cNvPicPr>
            <a:picLocks noChangeAspect="1"/>
          </p:cNvPicPr>
          <p:nvPr/>
        </p:nvPicPr>
        <p:blipFill rotWithShape="1">
          <a:blip r:embed="rId2" cstate="print"/>
          <a:srcRect l="2782"/>
          <a:stretch/>
        </p:blipFill>
        <p:spPr>
          <a:xfrm>
            <a:off x="795576" y="560838"/>
            <a:ext cx="7490506" cy="5778642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52369" y="4437112"/>
            <a:ext cx="7576947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Наказание и поощрение</a:t>
            </a:r>
          </a:p>
          <a:p>
            <a:pPr algn="ctr"/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</a:t>
            </a:r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етей в семье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404664"/>
            <a:ext cx="4038600" cy="5721499"/>
          </a:xfrm>
        </p:spPr>
        <p:txBody>
          <a:bodyPr/>
          <a:lstStyle/>
          <a:p>
            <a:pPr>
              <a:buNone/>
            </a:pPr>
            <a:r>
              <a:rPr lang="ru-RU" b="1" u="sng" dirty="0" smtClean="0"/>
              <a:t>Меня наказывают, если:</a:t>
            </a:r>
          </a:p>
          <a:p>
            <a:r>
              <a:rPr lang="ru-RU" dirty="0" smtClean="0"/>
              <a:t>Учеба, плохие отметки – 68%</a:t>
            </a:r>
          </a:p>
          <a:p>
            <a:r>
              <a:rPr lang="ru-RU" dirty="0" smtClean="0"/>
              <a:t>Не выполнил или плохо выполнил </a:t>
            </a:r>
            <a:r>
              <a:rPr lang="ru-RU" dirty="0" err="1" smtClean="0"/>
              <a:t>д</a:t>
            </a:r>
            <a:r>
              <a:rPr lang="ru-RU" dirty="0" smtClean="0"/>
              <a:t>/</a:t>
            </a:r>
            <a:r>
              <a:rPr lang="ru-RU" dirty="0" err="1" smtClean="0"/>
              <a:t>з</a:t>
            </a:r>
            <a:r>
              <a:rPr lang="ru-RU" dirty="0" smtClean="0"/>
              <a:t> – 15,8%</a:t>
            </a:r>
          </a:p>
          <a:p>
            <a:r>
              <a:rPr lang="ru-RU" dirty="0" smtClean="0"/>
              <a:t>Плохое поведение – 15,8%</a:t>
            </a:r>
          </a:p>
          <a:p>
            <a:r>
              <a:rPr lang="ru-RU" dirty="0" smtClean="0"/>
              <a:t>Не помогаю  - 5,3%</a:t>
            </a:r>
            <a:endParaRPr lang="ru-RU" dirty="0"/>
          </a:p>
        </p:txBody>
      </p:sp>
      <p:sp>
        <p:nvSpPr>
          <p:cNvPr id="12" name="Содержимое 11"/>
          <p:cNvSpPr>
            <a:spLocks noGrp="1"/>
          </p:cNvSpPr>
          <p:nvPr>
            <p:ph sz="half" idx="2"/>
          </p:nvPr>
        </p:nvSpPr>
        <p:spPr>
          <a:xfrm>
            <a:off x="4648200" y="404664"/>
            <a:ext cx="4038600" cy="5721499"/>
          </a:xfrm>
        </p:spPr>
        <p:txBody>
          <a:bodyPr/>
          <a:lstStyle/>
          <a:p>
            <a:pPr>
              <a:buNone/>
            </a:pPr>
            <a:r>
              <a:rPr lang="ru-RU" u="sng" dirty="0" smtClean="0"/>
              <a:t>Меня хвалят, если:</a:t>
            </a:r>
          </a:p>
          <a:p>
            <a:r>
              <a:rPr lang="ru-RU" dirty="0" smtClean="0"/>
              <a:t>Учеба, хорошие оценки – 68%</a:t>
            </a:r>
          </a:p>
          <a:p>
            <a:r>
              <a:rPr lang="ru-RU" dirty="0" smtClean="0"/>
              <a:t>Хорошее поведение – 10,5%</a:t>
            </a:r>
          </a:p>
          <a:p>
            <a:r>
              <a:rPr lang="ru-RU" dirty="0" smtClean="0"/>
              <a:t>Помогаю по дому – 52,6%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548680"/>
            <a:ext cx="8229600" cy="634082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solidFill>
                  <a:srgbClr val="9900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Родители наказывают меня…</a:t>
            </a:r>
            <a:endParaRPr lang="ru-RU" sz="4000" b="1" dirty="0">
              <a:solidFill>
                <a:srgbClr val="99003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67301347"/>
              </p:ext>
            </p:extLst>
          </p:nvPr>
        </p:nvGraphicFramePr>
        <p:xfrm>
          <a:off x="467544" y="1304236"/>
          <a:ext cx="8229600" cy="55446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548680"/>
            <a:ext cx="8229600" cy="850106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9900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Родители поощряют меня…</a:t>
            </a:r>
            <a:endParaRPr lang="ru-RU" sz="4000" b="1" dirty="0">
              <a:solidFill>
                <a:srgbClr val="99003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9886611"/>
              </p:ext>
            </p:extLst>
          </p:nvPr>
        </p:nvGraphicFramePr>
        <p:xfrm>
          <a:off x="467544" y="1052736"/>
          <a:ext cx="8229600" cy="54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548680"/>
            <a:ext cx="806489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buFont typeface="Wingdings 3" pitchFamily="18" charset="2"/>
              <a:buNone/>
            </a:pPr>
            <a: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«Меня хвалят, если я выполнил домашние поручения»</a:t>
            </a:r>
          </a:p>
          <a:p>
            <a:pPr algn="r">
              <a:buFont typeface="Wingdings 3" pitchFamily="18" charset="2"/>
              <a:buNone/>
            </a:pPr>
            <a: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«Мне дарят подарки, если я сделал доброе дело»</a:t>
            </a:r>
          </a:p>
          <a:p>
            <a:pPr algn="r">
              <a:buFont typeface="Wingdings 3" pitchFamily="18" charset="2"/>
              <a:buNone/>
            </a:pPr>
            <a: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«Мне дарят деньги, если я получил пятерку»</a:t>
            </a:r>
          </a:p>
          <a:p>
            <a:pPr algn="r">
              <a:buFont typeface="Wingdings 3" pitchFamily="18" charset="2"/>
              <a:buNone/>
            </a:pPr>
            <a: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«Мне разрешают долго играть в компьютер, много гулять, если я сделал уроки»</a:t>
            </a:r>
          </a:p>
        </p:txBody>
      </p:sp>
      <p:pic>
        <p:nvPicPr>
          <p:cNvPr id="3" name="Рисунок 4" descr="0_b430_49fb3b77_XL.jpe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11102" y="3284984"/>
            <a:ext cx="3714213" cy="29713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rubric_issue_15723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1428" y="3262704"/>
            <a:ext cx="3554483" cy="2960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397</TotalTime>
  <Words>721</Words>
  <Application>Microsoft Office PowerPoint</Application>
  <PresentationFormat>Экран (4:3)</PresentationFormat>
  <Paragraphs>48</Paragraphs>
  <Slides>17</Slides>
  <Notes>0</Notes>
  <HiddenSlides>0</HiddenSlides>
  <MMClips>3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2" baseType="lpstr">
      <vt:lpstr>Arial</vt:lpstr>
      <vt:lpstr>Calibri</vt:lpstr>
      <vt:lpstr>Times New Roman</vt:lpstr>
      <vt:lpstr>Wingdings 3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Родители наказывают меня…</vt:lpstr>
      <vt:lpstr>Родители поощряют меня…</vt:lpstr>
      <vt:lpstr>Презентация PowerPoint</vt:lpstr>
      <vt:lpstr>Как поощрять ребенка в семье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Советы дня: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Admin</cp:lastModifiedBy>
  <cp:revision>47</cp:revision>
  <dcterms:modified xsi:type="dcterms:W3CDTF">2016-02-03T14:31:57Z</dcterms:modified>
</cp:coreProperties>
</file>